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80" r:id="rId4"/>
    <p:sldId id="287" r:id="rId5"/>
    <p:sldId id="261" r:id="rId6"/>
    <p:sldId id="262" r:id="rId7"/>
    <p:sldId id="286" r:id="rId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rginia Zalazar" initials="VZ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5DA9DD"/>
    <a:srgbClr val="4267B2"/>
    <a:srgbClr val="FEF3D4"/>
    <a:srgbClr val="F8E08E"/>
    <a:srgbClr val="E8303B"/>
    <a:srgbClr val="383333"/>
    <a:srgbClr val="C26E68"/>
    <a:srgbClr val="0099D2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55" autoAdjust="0"/>
    <p:restoredTop sz="84112" autoAdjust="0"/>
  </p:normalViewPr>
  <p:slideViewPr>
    <p:cSldViewPr snapToGrid="0" snapToObjects="1">
      <p:cViewPr varScale="1">
        <p:scale>
          <a:sx n="97" d="100"/>
          <a:sy n="97" d="100"/>
        </p:scale>
        <p:origin x="1332" y="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E83C4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Hoja1!$A$2:$A$14</c:f>
              <c:strCache>
                <c:ptCount val="13"/>
                <c:pt idx="0">
                  <c:v>Foreign born</c:v>
                </c:pt>
                <c:pt idx="1">
                  <c:v>Less than high school</c:v>
                </c:pt>
                <c:pt idx="2">
                  <c:v>Unstable housing</c:v>
                </c:pt>
                <c:pt idx="3">
                  <c:v>Sex work (current)</c:v>
                </c:pt>
                <c:pt idx="4">
                  <c:v>Sex work (lifetime)</c:v>
                </c:pt>
                <c:pt idx="5">
                  <c:v>Late diagnosis (CD4 &lt;200)</c:v>
                </c:pt>
                <c:pt idx="6">
                  <c:v>Arrested by police</c:v>
                </c:pt>
                <c:pt idx="7">
                  <c:v>Police harassment</c:v>
                </c:pt>
                <c:pt idx="8">
                  <c:v>Physical violence</c:v>
                </c:pt>
                <c:pt idx="9">
                  <c:v>Sexual assault</c:v>
                </c:pt>
                <c:pt idx="10">
                  <c:v>Drug abuse</c:v>
                </c:pt>
                <c:pt idx="11">
                  <c:v>Hazardous drinking</c:v>
                </c:pt>
                <c:pt idx="12">
                  <c:v>Cocaine use</c:v>
                </c:pt>
              </c:strCache>
            </c:strRef>
          </c:cat>
          <c:val>
            <c:numRef>
              <c:f>Hoja1!$B$2:$B$14</c:f>
              <c:numCache>
                <c:formatCode>0.0</c:formatCode>
                <c:ptCount val="13"/>
                <c:pt idx="0">
                  <c:v>29.5</c:v>
                </c:pt>
                <c:pt idx="1">
                  <c:v>60.7</c:v>
                </c:pt>
                <c:pt idx="2">
                  <c:v>53.3</c:v>
                </c:pt>
                <c:pt idx="3">
                  <c:v>77</c:v>
                </c:pt>
                <c:pt idx="4">
                  <c:v>93.4</c:v>
                </c:pt>
                <c:pt idx="5">
                  <c:v>19.7</c:v>
                </c:pt>
                <c:pt idx="6">
                  <c:v>31.1</c:v>
                </c:pt>
                <c:pt idx="7">
                  <c:v>18</c:v>
                </c:pt>
                <c:pt idx="8">
                  <c:v>44.3</c:v>
                </c:pt>
                <c:pt idx="9">
                  <c:v>32.799999999999997</c:v>
                </c:pt>
                <c:pt idx="10">
                  <c:v>19.7</c:v>
                </c:pt>
                <c:pt idx="11">
                  <c:v>52.5</c:v>
                </c:pt>
                <c:pt idx="12">
                  <c:v>52.5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18-40C5-8F40-E325D07E5E4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672F6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Hoja1!$A$2:$A$14</c:f>
              <c:strCache>
                <c:ptCount val="13"/>
                <c:pt idx="0">
                  <c:v>Foreign born</c:v>
                </c:pt>
                <c:pt idx="1">
                  <c:v>Less than high school</c:v>
                </c:pt>
                <c:pt idx="2">
                  <c:v>Unstable housing</c:v>
                </c:pt>
                <c:pt idx="3">
                  <c:v>Sex work (current)</c:v>
                </c:pt>
                <c:pt idx="4">
                  <c:v>Sex work (lifetime)</c:v>
                </c:pt>
                <c:pt idx="5">
                  <c:v>Late diagnosis (CD4 &lt;200)</c:v>
                </c:pt>
                <c:pt idx="6">
                  <c:v>Arrested by police</c:v>
                </c:pt>
                <c:pt idx="7">
                  <c:v>Police harassment</c:v>
                </c:pt>
                <c:pt idx="8">
                  <c:v>Physical violence</c:v>
                </c:pt>
                <c:pt idx="9">
                  <c:v>Sexual assault</c:v>
                </c:pt>
                <c:pt idx="10">
                  <c:v>Drug abuse</c:v>
                </c:pt>
                <c:pt idx="11">
                  <c:v>Hazardous drinking</c:v>
                </c:pt>
                <c:pt idx="12">
                  <c:v>Cocaine use</c:v>
                </c:pt>
              </c:strCache>
            </c:strRef>
          </c:cat>
          <c:val>
            <c:numRef>
              <c:f>Hoja1!$C$2:$C$14</c:f>
              <c:numCache>
                <c:formatCode>0.0</c:formatCode>
                <c:ptCount val="13"/>
                <c:pt idx="0">
                  <c:v>70.5</c:v>
                </c:pt>
                <c:pt idx="1">
                  <c:v>39.299999999999997</c:v>
                </c:pt>
                <c:pt idx="2">
                  <c:v>46.7</c:v>
                </c:pt>
                <c:pt idx="3">
                  <c:v>23</c:v>
                </c:pt>
                <c:pt idx="4">
                  <c:v>6.5999999999999943</c:v>
                </c:pt>
                <c:pt idx="5">
                  <c:v>80.3</c:v>
                </c:pt>
                <c:pt idx="6">
                  <c:v>68.900000000000006</c:v>
                </c:pt>
                <c:pt idx="7">
                  <c:v>82</c:v>
                </c:pt>
                <c:pt idx="8">
                  <c:v>55.7</c:v>
                </c:pt>
                <c:pt idx="9">
                  <c:v>67.2</c:v>
                </c:pt>
                <c:pt idx="10">
                  <c:v>80.3</c:v>
                </c:pt>
                <c:pt idx="11">
                  <c:v>47.5</c:v>
                </c:pt>
                <c:pt idx="12">
                  <c:v>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18-40C5-8F40-E325D07E5E4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56699328"/>
        <c:axId val="656701648"/>
      </c:barChart>
      <c:catAx>
        <c:axId val="656699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6701648"/>
        <c:crosses val="autoZero"/>
        <c:auto val="1"/>
        <c:lblAlgn val="ctr"/>
        <c:lblOffset val="100"/>
        <c:noMultiLvlLbl val="0"/>
      </c:catAx>
      <c:valAx>
        <c:axId val="65670164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5669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Hoja1!$A$2:$A$14</c:f>
              <c:strCache>
                <c:ptCount val="13"/>
                <c:pt idx="0">
                  <c:v>Foreign born</c:v>
                </c:pt>
                <c:pt idx="1">
                  <c:v>Less than high school</c:v>
                </c:pt>
                <c:pt idx="2">
                  <c:v>Unstable housing</c:v>
                </c:pt>
                <c:pt idx="3">
                  <c:v>Sex work (current)</c:v>
                </c:pt>
                <c:pt idx="4">
                  <c:v>Sex work (lifetime)</c:v>
                </c:pt>
                <c:pt idx="5">
                  <c:v>Late diagnosis (CD4 &lt;200)</c:v>
                </c:pt>
                <c:pt idx="6">
                  <c:v>Arrested by police</c:v>
                </c:pt>
                <c:pt idx="7">
                  <c:v>Police harassment</c:v>
                </c:pt>
                <c:pt idx="8">
                  <c:v>Physical violence</c:v>
                </c:pt>
                <c:pt idx="9">
                  <c:v>Sexual assault</c:v>
                </c:pt>
                <c:pt idx="10">
                  <c:v>Drug abuse</c:v>
                </c:pt>
                <c:pt idx="11">
                  <c:v>Hazardous drinking</c:v>
                </c:pt>
                <c:pt idx="12">
                  <c:v>Cocaine use</c:v>
                </c:pt>
              </c:strCache>
            </c:strRef>
          </c:cat>
          <c:val>
            <c:numRef>
              <c:f>Hoja1!$B$2:$B$14</c:f>
              <c:numCache>
                <c:formatCode>0.0</c:formatCode>
                <c:ptCount val="13"/>
                <c:pt idx="0">
                  <c:v>29.5</c:v>
                </c:pt>
                <c:pt idx="1">
                  <c:v>60.7</c:v>
                </c:pt>
                <c:pt idx="2">
                  <c:v>53.3</c:v>
                </c:pt>
                <c:pt idx="3">
                  <c:v>77</c:v>
                </c:pt>
                <c:pt idx="4">
                  <c:v>93.4</c:v>
                </c:pt>
                <c:pt idx="5">
                  <c:v>19.7</c:v>
                </c:pt>
                <c:pt idx="6">
                  <c:v>31.1</c:v>
                </c:pt>
                <c:pt idx="7">
                  <c:v>18</c:v>
                </c:pt>
                <c:pt idx="8">
                  <c:v>44.3</c:v>
                </c:pt>
                <c:pt idx="9">
                  <c:v>32.799999999999997</c:v>
                </c:pt>
                <c:pt idx="10">
                  <c:v>19.7</c:v>
                </c:pt>
                <c:pt idx="11">
                  <c:v>52.5</c:v>
                </c:pt>
                <c:pt idx="12">
                  <c:v>52.5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6D-44CB-8A04-232FFDC60BB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Hoja1!$A$2:$A$14</c:f>
              <c:strCache>
                <c:ptCount val="13"/>
                <c:pt idx="0">
                  <c:v>Foreign born</c:v>
                </c:pt>
                <c:pt idx="1">
                  <c:v>Less than high school</c:v>
                </c:pt>
                <c:pt idx="2">
                  <c:v>Unstable housing</c:v>
                </c:pt>
                <c:pt idx="3">
                  <c:v>Sex work (current)</c:v>
                </c:pt>
                <c:pt idx="4">
                  <c:v>Sex work (lifetime)</c:v>
                </c:pt>
                <c:pt idx="5">
                  <c:v>Late diagnosis (CD4 &lt;200)</c:v>
                </c:pt>
                <c:pt idx="6">
                  <c:v>Arrested by police</c:v>
                </c:pt>
                <c:pt idx="7">
                  <c:v>Police harassment</c:v>
                </c:pt>
                <c:pt idx="8">
                  <c:v>Physical violence</c:v>
                </c:pt>
                <c:pt idx="9">
                  <c:v>Sexual assault</c:v>
                </c:pt>
                <c:pt idx="10">
                  <c:v>Drug abuse</c:v>
                </c:pt>
                <c:pt idx="11">
                  <c:v>Hazardous drinking</c:v>
                </c:pt>
                <c:pt idx="12">
                  <c:v>Cocaine use</c:v>
                </c:pt>
              </c:strCache>
            </c:strRef>
          </c:cat>
          <c:val>
            <c:numRef>
              <c:f>Hoja1!$C$2:$C$14</c:f>
              <c:numCache>
                <c:formatCode>0.0</c:formatCode>
                <c:ptCount val="13"/>
                <c:pt idx="0">
                  <c:v>70.5</c:v>
                </c:pt>
                <c:pt idx="1">
                  <c:v>39.299999999999997</c:v>
                </c:pt>
                <c:pt idx="2">
                  <c:v>46.7</c:v>
                </c:pt>
                <c:pt idx="3">
                  <c:v>23</c:v>
                </c:pt>
                <c:pt idx="4">
                  <c:v>6.5999999999999943</c:v>
                </c:pt>
                <c:pt idx="5">
                  <c:v>80.3</c:v>
                </c:pt>
                <c:pt idx="6">
                  <c:v>68.900000000000006</c:v>
                </c:pt>
                <c:pt idx="7">
                  <c:v>82</c:v>
                </c:pt>
                <c:pt idx="8">
                  <c:v>55.7</c:v>
                </c:pt>
                <c:pt idx="9">
                  <c:v>67.2</c:v>
                </c:pt>
                <c:pt idx="10">
                  <c:v>80.3</c:v>
                </c:pt>
                <c:pt idx="11">
                  <c:v>47.5</c:v>
                </c:pt>
                <c:pt idx="12">
                  <c:v>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6D-44CB-8A04-232FFDC60BB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57025104"/>
        <c:axId val="657027424"/>
      </c:barChart>
      <c:catAx>
        <c:axId val="657025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7027424"/>
        <c:crosses val="autoZero"/>
        <c:auto val="1"/>
        <c:lblAlgn val="ctr"/>
        <c:lblOffset val="100"/>
        <c:noMultiLvlLbl val="0"/>
      </c:catAx>
      <c:valAx>
        <c:axId val="65702742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702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E83C4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Hoja1!$A$2:$A$14</c:f>
              <c:strCache>
                <c:ptCount val="13"/>
                <c:pt idx="0">
                  <c:v>Foreign born</c:v>
                </c:pt>
                <c:pt idx="1">
                  <c:v>Less than high school</c:v>
                </c:pt>
                <c:pt idx="2">
                  <c:v>Unstable housing</c:v>
                </c:pt>
                <c:pt idx="3">
                  <c:v>Sex work (current)</c:v>
                </c:pt>
                <c:pt idx="4">
                  <c:v>Sex work (lifetime)</c:v>
                </c:pt>
                <c:pt idx="5">
                  <c:v>Late diagnosis (CD4 &lt;200)</c:v>
                </c:pt>
                <c:pt idx="6">
                  <c:v>Arrested by police</c:v>
                </c:pt>
                <c:pt idx="7">
                  <c:v>Police harassment</c:v>
                </c:pt>
                <c:pt idx="8">
                  <c:v>Physical violence</c:v>
                </c:pt>
                <c:pt idx="9">
                  <c:v>Sexual assault</c:v>
                </c:pt>
                <c:pt idx="10">
                  <c:v>Drug abuse</c:v>
                </c:pt>
                <c:pt idx="11">
                  <c:v>Hazardous drinking</c:v>
                </c:pt>
                <c:pt idx="12">
                  <c:v>Cocaine use</c:v>
                </c:pt>
              </c:strCache>
            </c:strRef>
          </c:cat>
          <c:val>
            <c:numRef>
              <c:f>Hoja1!$B$2:$B$14</c:f>
              <c:numCache>
                <c:formatCode>0.0</c:formatCode>
                <c:ptCount val="13"/>
                <c:pt idx="0">
                  <c:v>29.5</c:v>
                </c:pt>
                <c:pt idx="1">
                  <c:v>60.7</c:v>
                </c:pt>
                <c:pt idx="2">
                  <c:v>53.3</c:v>
                </c:pt>
                <c:pt idx="3">
                  <c:v>77</c:v>
                </c:pt>
                <c:pt idx="4">
                  <c:v>93.4</c:v>
                </c:pt>
                <c:pt idx="5">
                  <c:v>19.7</c:v>
                </c:pt>
                <c:pt idx="6">
                  <c:v>31.1</c:v>
                </c:pt>
                <c:pt idx="7">
                  <c:v>18</c:v>
                </c:pt>
                <c:pt idx="8">
                  <c:v>44.3</c:v>
                </c:pt>
                <c:pt idx="9">
                  <c:v>32.799999999999997</c:v>
                </c:pt>
                <c:pt idx="10">
                  <c:v>19.7</c:v>
                </c:pt>
                <c:pt idx="11">
                  <c:v>52.5</c:v>
                </c:pt>
                <c:pt idx="12">
                  <c:v>52.5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BC-4373-87E1-B775B22778A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672F6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Hoja1!$A$2:$A$14</c:f>
              <c:strCache>
                <c:ptCount val="13"/>
                <c:pt idx="0">
                  <c:v>Foreign born</c:v>
                </c:pt>
                <c:pt idx="1">
                  <c:v>Less than high school</c:v>
                </c:pt>
                <c:pt idx="2">
                  <c:v>Unstable housing</c:v>
                </c:pt>
                <c:pt idx="3">
                  <c:v>Sex work (current)</c:v>
                </c:pt>
                <c:pt idx="4">
                  <c:v>Sex work (lifetime)</c:v>
                </c:pt>
                <c:pt idx="5">
                  <c:v>Late diagnosis (CD4 &lt;200)</c:v>
                </c:pt>
                <c:pt idx="6">
                  <c:v>Arrested by police</c:v>
                </c:pt>
                <c:pt idx="7">
                  <c:v>Police harassment</c:v>
                </c:pt>
                <c:pt idx="8">
                  <c:v>Physical violence</c:v>
                </c:pt>
                <c:pt idx="9">
                  <c:v>Sexual assault</c:v>
                </c:pt>
                <c:pt idx="10">
                  <c:v>Drug abuse</c:v>
                </c:pt>
                <c:pt idx="11">
                  <c:v>Hazardous drinking</c:v>
                </c:pt>
                <c:pt idx="12">
                  <c:v>Cocaine use</c:v>
                </c:pt>
              </c:strCache>
            </c:strRef>
          </c:cat>
          <c:val>
            <c:numRef>
              <c:f>Hoja1!$C$2:$C$14</c:f>
              <c:numCache>
                <c:formatCode>0.0</c:formatCode>
                <c:ptCount val="13"/>
                <c:pt idx="0">
                  <c:v>70.5</c:v>
                </c:pt>
                <c:pt idx="1">
                  <c:v>39.299999999999997</c:v>
                </c:pt>
                <c:pt idx="2">
                  <c:v>46.7</c:v>
                </c:pt>
                <c:pt idx="3">
                  <c:v>23</c:v>
                </c:pt>
                <c:pt idx="4">
                  <c:v>6.5999999999999943</c:v>
                </c:pt>
                <c:pt idx="5">
                  <c:v>80.3</c:v>
                </c:pt>
                <c:pt idx="6">
                  <c:v>68.900000000000006</c:v>
                </c:pt>
                <c:pt idx="7">
                  <c:v>82</c:v>
                </c:pt>
                <c:pt idx="8">
                  <c:v>55.7</c:v>
                </c:pt>
                <c:pt idx="9">
                  <c:v>67.2</c:v>
                </c:pt>
                <c:pt idx="10">
                  <c:v>80.3</c:v>
                </c:pt>
                <c:pt idx="11">
                  <c:v>47.5</c:v>
                </c:pt>
                <c:pt idx="12">
                  <c:v>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BC-4373-87E1-B775B22778A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1"/>
        <c:overlap val="100"/>
        <c:axId val="656723104"/>
        <c:axId val="657109184"/>
      </c:barChart>
      <c:catAx>
        <c:axId val="656723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657109184"/>
        <c:crosses val="autoZero"/>
        <c:auto val="1"/>
        <c:lblAlgn val="ctr"/>
        <c:lblOffset val="100"/>
        <c:noMultiLvlLbl val="0"/>
      </c:catAx>
      <c:valAx>
        <c:axId val="65710918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65672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E83C4E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9.8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12F-4D96-8F43-16B328C7625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29.5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2F-4D96-8F43-16B328C76250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32.8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12F-4D96-8F43-16B328C76250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44.3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12F-4D96-8F43-16B328C76250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45.9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12F-4D96-8F43-16B328C76250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57.4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12F-4D96-8F43-16B328C762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Educational Services</c:v>
                </c:pt>
                <c:pt idx="1">
                  <c:v>Police Officers</c:v>
                </c:pt>
                <c:pt idx="2">
                  <c:v>Housing</c:v>
                </c:pt>
                <c:pt idx="3">
                  <c:v>Public Offices</c:v>
                </c:pt>
                <c:pt idx="4">
                  <c:v>Sex Work Venues</c:v>
                </c:pt>
                <c:pt idx="5">
                  <c:v>Healthcare</c:v>
                </c:pt>
                <c:pt idx="6">
                  <c:v>Workplace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9.8000000000000007</c:v>
                </c:pt>
                <c:pt idx="1">
                  <c:v>18</c:v>
                </c:pt>
                <c:pt idx="2">
                  <c:v>29.5</c:v>
                </c:pt>
                <c:pt idx="3">
                  <c:v>32.799999999999997</c:v>
                </c:pt>
                <c:pt idx="4">
                  <c:v>44.3</c:v>
                </c:pt>
                <c:pt idx="5">
                  <c:v>45.9</c:v>
                </c:pt>
                <c:pt idx="6">
                  <c:v>57.4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9-4537-854F-B7F45106088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672F63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90.2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12F-4D96-8F43-16B328C7625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70.5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12F-4D96-8F43-16B328C76250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67.2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12F-4D96-8F43-16B328C76250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55.7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12F-4D96-8F43-16B328C76250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54.1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12F-4D96-8F43-16B328C76250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42.6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.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12F-4D96-8F43-16B328C762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Educational Services</c:v>
                </c:pt>
                <c:pt idx="1">
                  <c:v>Police Officers</c:v>
                </c:pt>
                <c:pt idx="2">
                  <c:v>Housing</c:v>
                </c:pt>
                <c:pt idx="3">
                  <c:v>Public Offices</c:v>
                </c:pt>
                <c:pt idx="4">
                  <c:v>Sex Work Venues</c:v>
                </c:pt>
                <c:pt idx="5">
                  <c:v>Healthcare</c:v>
                </c:pt>
                <c:pt idx="6">
                  <c:v>Workplace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90.2</c:v>
                </c:pt>
                <c:pt idx="1">
                  <c:v>82</c:v>
                </c:pt>
                <c:pt idx="2">
                  <c:v>70.5</c:v>
                </c:pt>
                <c:pt idx="3">
                  <c:v>67.2</c:v>
                </c:pt>
                <c:pt idx="4">
                  <c:v>55.7</c:v>
                </c:pt>
                <c:pt idx="5">
                  <c:v>54.1</c:v>
                </c:pt>
                <c:pt idx="6">
                  <c:v>42.6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79-4537-854F-B7F45106088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2"/>
        <c:overlap val="100"/>
        <c:axId val="689769344"/>
        <c:axId val="544871440"/>
      </c:barChart>
      <c:catAx>
        <c:axId val="689769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544871440"/>
        <c:crosses val="autoZero"/>
        <c:auto val="1"/>
        <c:lblAlgn val="ctr"/>
        <c:lblOffset val="100"/>
        <c:noMultiLvlLbl val="0"/>
      </c:catAx>
      <c:valAx>
        <c:axId val="54487144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68976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E547B-EDEB-48FB-A55F-BB6F8CEC5B60}" type="datetimeFigureOut">
              <a:rPr lang="es-AR" smtClean="0"/>
              <a:t>23/7/2019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565FA-40EC-49A5-8E23-D61B8A8D49A3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49885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8678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45487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 dirty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06751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7643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20278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8692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29816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" y="2130427"/>
            <a:ext cx="1200912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Police harassment and alcohol and drug abuse is associated with poorer 6 months retention among transgender women starting ART in a clinical trial in Argentina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" y="3967510"/>
            <a:ext cx="11841480" cy="543143"/>
          </a:xfrm>
        </p:spPr>
        <p:txBody>
          <a:bodyPr>
            <a:noAutofit/>
          </a:bodyPr>
          <a:lstStyle/>
          <a:p>
            <a:r>
              <a:rPr lang="en-US" sz="2000" u="sng" dirty="0"/>
              <a:t>Inés </a:t>
            </a:r>
            <a:r>
              <a:rPr lang="en-US" sz="2000" u="sng" dirty="0" err="1"/>
              <a:t>Aristegui</a:t>
            </a:r>
            <a:r>
              <a:rPr lang="en-US" sz="2000" dirty="0"/>
              <a:t>, P. Radusky, V. </a:t>
            </a:r>
            <a:r>
              <a:rPr lang="en-US" sz="2000" dirty="0" err="1"/>
              <a:t>Zalazar</a:t>
            </a:r>
            <a:r>
              <a:rPr lang="en-US" sz="2000" dirty="0"/>
              <a:t>, C. </a:t>
            </a:r>
            <a:r>
              <a:rPr lang="en-US" sz="2000" dirty="0" err="1"/>
              <a:t>Frola</a:t>
            </a:r>
            <a:r>
              <a:rPr lang="en-US" sz="2000" dirty="0"/>
              <a:t>, N. Cardozo, M. Duarte, S. Fabian, A. Gun, P. Cahn, O. Sued.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65" y="4663751"/>
            <a:ext cx="266777" cy="266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2080" y="4629262"/>
            <a:ext cx="1693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FundHuesped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81200" y="5167746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>
                <a:solidFill>
                  <a:srgbClr val="FF0000"/>
                </a:solidFill>
              </a:rPr>
              <a:t>#IAS2019</a:t>
            </a:r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675606" y="387219"/>
            <a:ext cx="8840787" cy="85875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Transgender women in Argentina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461110" y="1354469"/>
            <a:ext cx="3924601" cy="1627829"/>
            <a:chOff x="399043" y="1435923"/>
            <a:chExt cx="3924601" cy="1627829"/>
          </a:xfrm>
        </p:grpSpPr>
        <p:sp>
          <p:nvSpPr>
            <p:cNvPr id="19" name="18 CuadroTexto"/>
            <p:cNvSpPr txBox="1"/>
            <p:nvPr/>
          </p:nvSpPr>
          <p:spPr>
            <a:xfrm>
              <a:off x="399043" y="1435923"/>
              <a:ext cx="39246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s-ES" dirty="0">
                  <a:solidFill>
                    <a:srgbClr val="FF0000"/>
                  </a:solidFill>
                </a:rPr>
                <a:t>MOST AFFECTED KEY POPULATION</a:t>
              </a:r>
            </a:p>
          </p:txBody>
        </p:sp>
        <p:sp>
          <p:nvSpPr>
            <p:cNvPr id="14" name="Marcador de contenido 4"/>
            <p:cNvSpPr txBox="1">
              <a:spLocks/>
            </p:cNvSpPr>
            <p:nvPr/>
          </p:nvSpPr>
          <p:spPr bwMode="auto">
            <a:xfrm>
              <a:off x="461110" y="1806575"/>
              <a:ext cx="3704490" cy="1257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defRPr/>
              </a:pPr>
              <a:r>
                <a:rPr lang="en-US" sz="2000" dirty="0">
                  <a:latin typeface="Franklin Gothic Book" panose="020B0503020102020204" pitchFamily="34" charset="0"/>
                  <a:cs typeface="Arial" pitchFamily="34" charset="0"/>
                </a:rPr>
                <a:t>HIV prevalence: 34% 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es-AR" sz="2000" dirty="0" err="1">
                  <a:latin typeface="Franklin Gothic Book" panose="020B0503020102020204" pitchFamily="34" charset="0"/>
                  <a:cs typeface="Arial" pitchFamily="34" charset="0"/>
                </a:rPr>
                <a:t>Syphilis</a:t>
              </a:r>
              <a:r>
                <a:rPr lang="en-US" sz="2000" dirty="0">
                  <a:latin typeface="Franklin Gothic Book" panose="020B0503020102020204" pitchFamily="34" charset="0"/>
                  <a:cs typeface="Arial" pitchFamily="34" charset="0"/>
                </a:rPr>
                <a:t>: 50.4%</a:t>
              </a:r>
            </a:p>
            <a:p>
              <a:pPr>
                <a:spcBef>
                  <a:spcPts val="0"/>
                </a:spcBef>
                <a:defRPr/>
              </a:pPr>
              <a:r>
                <a:rPr lang="en-US" sz="2000" dirty="0">
                  <a:latin typeface="Franklin Gothic Book" panose="020B0503020102020204" pitchFamily="34" charset="0"/>
                  <a:cs typeface="Arial" pitchFamily="34" charset="0"/>
                </a:rPr>
                <a:t>HPV: 97%</a:t>
              </a:r>
              <a:endParaRPr lang="es-ES" sz="2000" dirty="0">
                <a:latin typeface="Franklin Gothic Book" panose="020B0503020102020204" pitchFamily="34" charset="0"/>
                <a:cs typeface="Arial" pitchFamily="34" charset="0"/>
              </a:endParaRPr>
            </a:p>
            <a:p>
              <a:pPr>
                <a:spcBef>
                  <a:spcPts val="0"/>
                </a:spcBef>
                <a:defRPr/>
              </a:pPr>
              <a:r>
                <a:rPr lang="en-US" sz="2000" dirty="0">
                  <a:latin typeface="Franklin Gothic Book" panose="020B0503020102020204" pitchFamily="34" charset="0"/>
                  <a:cs typeface="Arial" pitchFamily="34" charset="0"/>
                </a:rPr>
                <a:t>HCV: 4.5%</a:t>
              </a: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7191860" y="1267504"/>
            <a:ext cx="3476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000" b="1" dirty="0" err="1">
                <a:solidFill>
                  <a:srgbClr val="FF0000"/>
                </a:solidFill>
                <a:latin typeface="Franklin Gothic Book" panose="020B0503020102020204" pitchFamily="34" charset="0"/>
                <a:cs typeface="Arial" pitchFamily="34" charset="0"/>
              </a:rPr>
              <a:t>Extremely</a:t>
            </a:r>
            <a:r>
              <a:rPr lang="es-ES" sz="2000" b="1" dirty="0">
                <a:solidFill>
                  <a:srgbClr val="FF0000"/>
                </a:solidFill>
                <a:latin typeface="Franklin Gothic Book" panose="020B0503020102020204" pitchFamily="34" charset="0"/>
                <a:cs typeface="Arial" pitchFamily="34" charset="0"/>
              </a:rPr>
              <a:t> </a:t>
            </a:r>
            <a:r>
              <a:rPr lang="es-ES" sz="2000" b="1" dirty="0" err="1">
                <a:solidFill>
                  <a:srgbClr val="FF0000"/>
                </a:solidFill>
                <a:latin typeface="Franklin Gothic Book" panose="020B0503020102020204" pitchFamily="34" charset="0"/>
                <a:cs typeface="Arial" pitchFamily="34" charset="0"/>
              </a:rPr>
              <a:t>low</a:t>
            </a:r>
            <a:r>
              <a:rPr lang="es-ES" sz="2000" b="1" dirty="0">
                <a:solidFill>
                  <a:srgbClr val="FF0000"/>
                </a:solidFill>
                <a:latin typeface="Franklin Gothic Book" panose="020B0503020102020204" pitchFamily="34" charset="0"/>
                <a:cs typeface="Arial" pitchFamily="34" charset="0"/>
              </a:rPr>
              <a:t> </a:t>
            </a:r>
            <a:r>
              <a:rPr lang="es-ES" sz="2000" b="1" dirty="0" err="1">
                <a:solidFill>
                  <a:srgbClr val="FF0000"/>
                </a:solidFill>
                <a:latin typeface="Franklin Gothic Book" panose="020B0503020102020204" pitchFamily="34" charset="0"/>
                <a:cs typeface="Arial" pitchFamily="34" charset="0"/>
              </a:rPr>
              <a:t>life</a:t>
            </a:r>
            <a:r>
              <a:rPr lang="es-ES" sz="2000" b="1" dirty="0">
                <a:solidFill>
                  <a:srgbClr val="FF0000"/>
                </a:solidFill>
                <a:latin typeface="Franklin Gothic Book" panose="020B0503020102020204" pitchFamily="34" charset="0"/>
                <a:cs typeface="Arial" pitchFamily="34" charset="0"/>
              </a:rPr>
              <a:t> </a:t>
            </a:r>
            <a:r>
              <a:rPr lang="es-ES" sz="2000" b="1" dirty="0" err="1" smtClean="0">
                <a:solidFill>
                  <a:srgbClr val="FF0000"/>
                </a:solidFill>
                <a:latin typeface="Franklin Gothic Book" panose="020B0503020102020204" pitchFamily="34" charset="0"/>
                <a:cs typeface="Arial" pitchFamily="34" charset="0"/>
              </a:rPr>
              <a:t>expectancy</a:t>
            </a:r>
            <a:endParaRPr lang="es-ES" sz="2000" b="1" dirty="0" smtClean="0">
              <a:solidFill>
                <a:srgbClr val="FF0000"/>
              </a:solidFill>
              <a:latin typeface="Franklin Gothic Book" panose="020B0503020102020204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2000" b="1" dirty="0" smtClean="0">
                <a:solidFill>
                  <a:srgbClr val="FF0000"/>
                </a:solidFill>
                <a:latin typeface="Franklin Gothic Book" panose="020B0503020102020204" pitchFamily="34" charset="0"/>
                <a:cs typeface="Arial" pitchFamily="34" charset="0"/>
              </a:rPr>
              <a:t> </a:t>
            </a:r>
            <a:r>
              <a:rPr lang="es-ES" sz="2000" b="1" dirty="0">
                <a:solidFill>
                  <a:srgbClr val="FF0000"/>
                </a:solidFill>
                <a:latin typeface="Franklin Gothic Book" panose="020B0503020102020204" pitchFamily="34" charset="0"/>
                <a:cs typeface="Arial" pitchFamily="34" charset="0"/>
              </a:rPr>
              <a:t>(</a:t>
            </a:r>
            <a:r>
              <a:rPr lang="es-ES" sz="2000" b="1" dirty="0" err="1">
                <a:solidFill>
                  <a:srgbClr val="FF0000"/>
                </a:solidFill>
                <a:latin typeface="Franklin Gothic Book" panose="020B0503020102020204" pitchFamily="34" charset="0"/>
                <a:cs typeface="Arial" pitchFamily="34" charset="0"/>
              </a:rPr>
              <a:t>estimated</a:t>
            </a:r>
            <a:r>
              <a:rPr lang="es-ES" sz="2000" b="1" dirty="0">
                <a:solidFill>
                  <a:srgbClr val="FF0000"/>
                </a:solidFill>
                <a:latin typeface="Franklin Gothic Book" panose="020B0503020102020204" pitchFamily="34" charset="0"/>
                <a:cs typeface="Arial" pitchFamily="34" charset="0"/>
              </a:rPr>
              <a:t> 35 </a:t>
            </a:r>
            <a:r>
              <a:rPr lang="es-ES" sz="2000" b="1" dirty="0" err="1">
                <a:solidFill>
                  <a:srgbClr val="FF0000"/>
                </a:solidFill>
                <a:latin typeface="Franklin Gothic Book" panose="020B0503020102020204" pitchFamily="34" charset="0"/>
                <a:cs typeface="Arial" pitchFamily="34" charset="0"/>
              </a:rPr>
              <a:t>years</a:t>
            </a:r>
            <a:r>
              <a:rPr lang="es-ES" sz="2000" b="1" dirty="0" smtClean="0">
                <a:solidFill>
                  <a:srgbClr val="FF0000"/>
                </a:solidFill>
                <a:latin typeface="Franklin Gothic Book" panose="020B0503020102020204" pitchFamily="34" charset="0"/>
                <a:cs typeface="Arial" pitchFamily="34" charset="0"/>
              </a:rPr>
              <a:t>)</a:t>
            </a:r>
            <a:endParaRPr lang="es-ES" sz="2000" b="1" dirty="0">
              <a:solidFill>
                <a:srgbClr val="FF0000"/>
              </a:solidFill>
              <a:latin typeface="Franklin Gothic Book" panose="020B0503020102020204" pitchFamily="34" charset="0"/>
              <a:cs typeface="Arial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61110" y="3525942"/>
            <a:ext cx="563489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n-US" spc="25" dirty="0" smtClean="0">
                <a:solidFill>
                  <a:srgbClr val="FF0000"/>
                </a:solidFill>
                <a:latin typeface="Arial"/>
                <a:cs typeface="Arial"/>
              </a:rPr>
              <a:t>What we know</a:t>
            </a:r>
          </a:p>
          <a:p>
            <a:pPr marL="285750" indent="-285750" defTabSz="914400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2000" spc="25" dirty="0" err="1">
                <a:latin typeface="Franklin Gothic Book" charset="0"/>
                <a:ea typeface="Franklin Gothic Book" charset="0"/>
                <a:cs typeface="Franklin Gothic Book" charset="0"/>
              </a:rPr>
              <a:t>S</a:t>
            </a:r>
            <a:r>
              <a:rPr lang="en-US" sz="2000" spc="25" dirty="0" err="1" smtClean="0">
                <a:latin typeface="Franklin Gothic Book" charset="0"/>
                <a:ea typeface="Franklin Gothic Book" charset="0"/>
                <a:cs typeface="Franklin Gothic Book" charset="0"/>
              </a:rPr>
              <a:t>yndemic</a:t>
            </a:r>
            <a:r>
              <a:rPr lang="en-US" sz="2000" spc="25" dirty="0" smtClean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n-US" sz="2000" spc="25" dirty="0">
                <a:latin typeface="Franklin Gothic Book" charset="0"/>
                <a:ea typeface="Franklin Gothic Book" charset="0"/>
                <a:cs typeface="Franklin Gothic Book" charset="0"/>
              </a:rPr>
              <a:t>factors act as barriers to </a:t>
            </a:r>
            <a:r>
              <a:rPr lang="en-US" sz="2000" spc="25" dirty="0" smtClean="0">
                <a:latin typeface="Franklin Gothic Book" charset="0"/>
                <a:ea typeface="Franklin Gothic Book" charset="0"/>
                <a:cs typeface="Franklin Gothic Book" charset="0"/>
              </a:rPr>
              <a:t>engagement in the HIV cascade</a:t>
            </a:r>
            <a:endParaRPr lang="en-US" sz="2000" spc="25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506071" y="5103867"/>
            <a:ext cx="9161929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21176" marR="8473" algn="ctr">
              <a:spcBef>
                <a:spcPts val="847"/>
              </a:spcBef>
            </a:pPr>
            <a:r>
              <a:rPr lang="en-US" sz="2400" b="1" spc="25" dirty="0" smtClean="0">
                <a:solidFill>
                  <a:srgbClr val="C00000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Objective: </a:t>
            </a:r>
            <a:r>
              <a:rPr lang="en-US" sz="2400" spc="25" dirty="0" smtClean="0">
                <a:latin typeface="Franklin Gothic Book" charset="0"/>
                <a:ea typeface="Franklin Gothic Book" charset="0"/>
                <a:cs typeface="Franklin Gothic Book" charset="0"/>
              </a:rPr>
              <a:t>to </a:t>
            </a:r>
            <a:r>
              <a:rPr lang="en-US" sz="2400" spc="25" dirty="0">
                <a:latin typeface="Franklin Gothic Book" charset="0"/>
                <a:ea typeface="Franklin Gothic Book" charset="0"/>
                <a:cs typeface="Franklin Gothic Book" charset="0"/>
              </a:rPr>
              <a:t>identify psycho-social factors associated with retention in care in treatment-naive TGW in a clinical trial.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523177" y="3017713"/>
            <a:ext cx="18972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200" dirty="0" smtClean="0">
                <a:latin typeface="Franklin Gothic Book" charset="0"/>
                <a:ea typeface="Franklin Gothic Book" charset="0"/>
                <a:cs typeface="Franklin Gothic Book" charset="0"/>
              </a:rPr>
              <a:t>Carobene et al, </a:t>
            </a:r>
            <a:r>
              <a:rPr lang="es-AR" sz="1200" smtClean="0">
                <a:latin typeface="Franklin Gothic Book" charset="0"/>
                <a:ea typeface="Franklin Gothic Book" charset="0"/>
                <a:cs typeface="Franklin Gothic Book" charset="0"/>
              </a:rPr>
              <a:t>2014.</a:t>
            </a:r>
            <a:endParaRPr lang="es-AR" sz="12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36" y="2032486"/>
            <a:ext cx="4440486" cy="2960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Rectángulo 12"/>
          <p:cNvSpPr/>
          <p:nvPr/>
        </p:nvSpPr>
        <p:spPr>
          <a:xfrm>
            <a:off x="571165" y="4603955"/>
            <a:ext cx="1849306" cy="276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200" dirty="0" smtClean="0">
                <a:latin typeface="Franklin Gothic Book" charset="0"/>
                <a:ea typeface="Franklin Gothic Book" charset="0"/>
                <a:cs typeface="Franklin Gothic Book" charset="0"/>
              </a:rPr>
              <a:t>Operario et </a:t>
            </a:r>
            <a:r>
              <a:rPr lang="en-US" sz="1200" spc="25" dirty="0" smtClean="0">
                <a:latin typeface="Franklin Gothic Book" charset="0"/>
                <a:ea typeface="Franklin Gothic Book" charset="0"/>
                <a:cs typeface="Franklin Gothic Book" charset="0"/>
              </a:rPr>
              <a:t>al., </a:t>
            </a:r>
            <a:r>
              <a:rPr lang="es-AR" sz="1200" dirty="0" smtClean="0">
                <a:latin typeface="Franklin Gothic Book" charset="0"/>
                <a:ea typeface="Franklin Gothic Book" charset="0"/>
                <a:cs typeface="Franklin Gothic Book" charset="0"/>
              </a:rPr>
              <a:t>2014.</a:t>
            </a:r>
            <a:endParaRPr lang="es-AR" sz="12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26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5345" y="1166018"/>
            <a:ext cx="5345520" cy="4048909"/>
          </a:xfrm>
        </p:spPr>
        <p:txBody>
          <a:bodyPr>
            <a:normAutofit/>
          </a:bodyPr>
          <a:lstStyle/>
          <a:p>
            <a:pPr marL="0" marR="8473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ES_tradnl" sz="2000" spc="25" dirty="0" smtClean="0">
                <a:solidFill>
                  <a:srgbClr val="FF0000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PROCEDURE</a:t>
            </a:r>
          </a:p>
          <a:p>
            <a:pPr marR="8473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s-ES_tradnl" sz="2000" spc="25" dirty="0" err="1" smtClean="0">
                <a:latin typeface="Franklin Gothic Book" charset="0"/>
                <a:ea typeface="Franklin Gothic Book" charset="0"/>
                <a:cs typeface="Franklin Gothic Book" charset="0"/>
              </a:rPr>
              <a:t>Naive</a:t>
            </a:r>
            <a:r>
              <a:rPr lang="es-ES_tradnl" sz="2000" spc="25" dirty="0" smtClean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s-ES_tradnl" sz="2000" spc="25" dirty="0" err="1" smtClean="0">
                <a:latin typeface="Franklin Gothic Book" charset="0"/>
                <a:ea typeface="Franklin Gothic Book" charset="0"/>
                <a:cs typeface="Franklin Gothic Book" charset="0"/>
              </a:rPr>
              <a:t>TGWs</a:t>
            </a:r>
            <a:r>
              <a:rPr lang="es-ES_tradnl" sz="2000" spc="25" dirty="0" smtClean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s-ES_tradnl" sz="2000" spc="25" dirty="0" err="1">
                <a:latin typeface="Franklin Gothic Book" charset="0"/>
                <a:ea typeface="Franklin Gothic Book" charset="0"/>
                <a:cs typeface="Franklin Gothic Book" charset="0"/>
              </a:rPr>
              <a:t>were</a:t>
            </a:r>
            <a:r>
              <a:rPr lang="es-ES_tradnl" sz="2000" spc="25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s-ES_tradnl" sz="2000" spc="25" dirty="0" err="1">
                <a:latin typeface="Franklin Gothic Book" charset="0"/>
                <a:ea typeface="Franklin Gothic Book" charset="0"/>
                <a:cs typeface="Franklin Gothic Book" charset="0"/>
              </a:rPr>
              <a:t>offered</a:t>
            </a:r>
            <a:r>
              <a:rPr lang="es-ES_tradnl" sz="2000" spc="25" dirty="0">
                <a:latin typeface="Franklin Gothic Book" charset="0"/>
                <a:ea typeface="Franklin Gothic Book" charset="0"/>
                <a:cs typeface="Franklin Gothic Book" charset="0"/>
              </a:rPr>
              <a:t> to </a:t>
            </a:r>
            <a:r>
              <a:rPr lang="es-ES_tradnl" sz="2000" spc="25" dirty="0" err="1" smtClean="0">
                <a:latin typeface="Franklin Gothic Book" charset="0"/>
                <a:ea typeface="Franklin Gothic Book" charset="0"/>
                <a:cs typeface="Franklin Gothic Book" charset="0"/>
              </a:rPr>
              <a:t>start</a:t>
            </a:r>
            <a:r>
              <a:rPr lang="es-ES_tradnl" sz="2000" spc="25" dirty="0" smtClean="0">
                <a:latin typeface="Franklin Gothic Book" charset="0"/>
                <a:ea typeface="Franklin Gothic Book" charset="0"/>
                <a:cs typeface="Franklin Gothic Book" charset="0"/>
              </a:rPr>
              <a:t> (ART)</a:t>
            </a:r>
          </a:p>
          <a:p>
            <a:pPr marL="21176" marR="8473">
              <a:lnSpc>
                <a:spcPct val="110000"/>
              </a:lnSpc>
              <a:spcBef>
                <a:spcPts val="0"/>
              </a:spcBef>
            </a:pPr>
            <a:r>
              <a:rPr lang="es-ES_tradnl" sz="2000" spc="25" dirty="0" err="1">
                <a:latin typeface="Franklin Gothic Book" charset="0"/>
                <a:ea typeface="Franklin Gothic Book" charset="0"/>
                <a:cs typeface="Franklin Gothic Book" charset="0"/>
              </a:rPr>
              <a:t>T</a:t>
            </a:r>
            <a:r>
              <a:rPr lang="es-ES_tradnl" sz="2000" spc="25" dirty="0" err="1" smtClean="0">
                <a:latin typeface="Franklin Gothic Book" charset="0"/>
                <a:ea typeface="Franklin Gothic Book" charset="0"/>
                <a:cs typeface="Franklin Gothic Book" charset="0"/>
              </a:rPr>
              <a:t>rans-sensitive</a:t>
            </a:r>
            <a:r>
              <a:rPr lang="es-ES_tradnl" sz="2000" spc="25" dirty="0" smtClean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s-ES_tradnl" sz="2000" spc="25" dirty="0" err="1">
                <a:latin typeface="Franklin Gothic Book" charset="0"/>
                <a:ea typeface="Franklin Gothic Book" charset="0"/>
                <a:cs typeface="Franklin Gothic Book" charset="0"/>
              </a:rPr>
              <a:t>health-care</a:t>
            </a:r>
            <a:r>
              <a:rPr lang="es-ES_tradnl" sz="2000" spc="25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s-ES_tradnl" sz="2000" spc="25" dirty="0" err="1" smtClean="0">
                <a:latin typeface="Franklin Gothic Book" charset="0"/>
                <a:ea typeface="Franklin Gothic Book" charset="0"/>
                <a:cs typeface="Franklin Gothic Book" charset="0"/>
              </a:rPr>
              <a:t>service</a:t>
            </a:r>
            <a:endParaRPr lang="es-ES_tradnl" sz="2000" spc="25" dirty="0" smtClean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marL="421226" marR="8473" lvl="1">
              <a:lnSpc>
                <a:spcPct val="110000"/>
              </a:lnSpc>
              <a:spcBef>
                <a:spcPts val="0"/>
              </a:spcBef>
            </a:pPr>
            <a:r>
              <a:rPr lang="es-ES_tradnl" sz="1600" spc="25" dirty="0" err="1">
                <a:latin typeface="Franklin Gothic Book" charset="0"/>
                <a:ea typeface="Franklin Gothic Book" charset="0"/>
                <a:cs typeface="Franklin Gothic Book" charset="0"/>
              </a:rPr>
              <a:t>Multudisciplinary</a:t>
            </a:r>
            <a:r>
              <a:rPr lang="es-ES_tradnl" sz="1600" spc="25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s-ES_tradnl" sz="1600" spc="25" dirty="0" err="1">
                <a:latin typeface="Franklin Gothic Book" charset="0"/>
                <a:ea typeface="Franklin Gothic Book" charset="0"/>
                <a:cs typeface="Franklin Gothic Book" charset="0"/>
              </a:rPr>
              <a:t>team</a:t>
            </a:r>
            <a:endParaRPr lang="es-ES_tradnl" sz="1600" spc="25" dirty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marL="421226" marR="8473" lvl="1">
              <a:lnSpc>
                <a:spcPct val="110000"/>
              </a:lnSpc>
              <a:spcBef>
                <a:spcPts val="0"/>
              </a:spcBef>
            </a:pPr>
            <a:r>
              <a:rPr lang="es-ES_tradnl" sz="1600" spc="25" dirty="0">
                <a:latin typeface="Franklin Gothic Book" charset="0"/>
                <a:ea typeface="Franklin Gothic Book" charset="0"/>
                <a:cs typeface="Franklin Gothic Book" charset="0"/>
              </a:rPr>
              <a:t>Peer </a:t>
            </a:r>
            <a:r>
              <a:rPr lang="es-ES_tradnl" sz="1600" spc="25" dirty="0" err="1" smtClean="0">
                <a:latin typeface="Franklin Gothic Book" charset="0"/>
                <a:ea typeface="Franklin Gothic Book" charset="0"/>
                <a:cs typeface="Franklin Gothic Book" charset="0"/>
              </a:rPr>
              <a:t>navigators</a:t>
            </a:r>
            <a:endParaRPr lang="es-ES_tradnl" sz="1600" spc="25" dirty="0" smtClean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marL="421226" marR="8473" lvl="1">
              <a:lnSpc>
                <a:spcPct val="110000"/>
              </a:lnSpc>
              <a:spcBef>
                <a:spcPts val="0"/>
              </a:spcBef>
            </a:pPr>
            <a:r>
              <a:rPr lang="es-ES_tradnl" sz="1600" spc="25" dirty="0" err="1" smtClean="0">
                <a:latin typeface="Franklin Gothic Book" charset="0"/>
                <a:ea typeface="Franklin Gothic Book" charset="0"/>
                <a:cs typeface="Franklin Gothic Book" charset="0"/>
              </a:rPr>
              <a:t>All</a:t>
            </a:r>
            <a:r>
              <a:rPr lang="es-ES_tradnl" sz="1600" spc="25" dirty="0" smtClean="0">
                <a:latin typeface="Franklin Gothic Book" charset="0"/>
                <a:ea typeface="Franklin Gothic Book" charset="0"/>
                <a:cs typeface="Franklin Gothic Book" charset="0"/>
              </a:rPr>
              <a:t> staff </a:t>
            </a:r>
            <a:r>
              <a:rPr lang="es-ES_tradnl" sz="1600" spc="25" dirty="0" err="1" smtClean="0">
                <a:latin typeface="Franklin Gothic Book" charset="0"/>
                <a:ea typeface="Franklin Gothic Book" charset="0"/>
                <a:cs typeface="Franklin Gothic Book" charset="0"/>
              </a:rPr>
              <a:t>trained</a:t>
            </a:r>
            <a:endParaRPr lang="es-ES_tradnl" sz="1600" spc="25" dirty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marL="0" marR="8473" indent="0">
              <a:lnSpc>
                <a:spcPct val="110000"/>
              </a:lnSpc>
              <a:spcBef>
                <a:spcPts val="0"/>
              </a:spcBef>
              <a:buNone/>
            </a:pPr>
            <a:endParaRPr lang="es-ES_tradnl" sz="2000" spc="25" dirty="0" smtClean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marL="21176" marR="8473">
              <a:lnSpc>
                <a:spcPct val="110000"/>
              </a:lnSpc>
              <a:spcBef>
                <a:spcPts val="0"/>
              </a:spcBef>
            </a:pPr>
            <a:r>
              <a:rPr lang="es-ES_tradnl" sz="2000" spc="25" dirty="0" err="1" smtClean="0">
                <a:latin typeface="Franklin Gothic Book" charset="0"/>
                <a:ea typeface="Franklin Gothic Book" charset="0"/>
                <a:cs typeface="Franklin Gothic Book" charset="0"/>
              </a:rPr>
              <a:t>Psychosocial</a:t>
            </a:r>
            <a:r>
              <a:rPr lang="es-ES_tradnl" sz="2000" spc="25" dirty="0" smtClean="0">
                <a:latin typeface="Franklin Gothic Book" charset="0"/>
                <a:ea typeface="Franklin Gothic Book" charset="0"/>
                <a:cs typeface="Franklin Gothic Book" charset="0"/>
              </a:rPr>
              <a:t> interviews</a:t>
            </a:r>
            <a:r>
              <a:rPr lang="es-ES_tradnl" sz="1600" spc="25" dirty="0" smtClean="0">
                <a:latin typeface="Franklin Gothic Book" charset="0"/>
                <a:ea typeface="Franklin Gothic Book" charset="0"/>
                <a:cs typeface="Franklin Gothic Book" charset="0"/>
              </a:rPr>
              <a:t>  (</a:t>
            </a:r>
            <a:r>
              <a:rPr lang="es-ES_tradnl" sz="1600" spc="25" dirty="0" err="1" smtClean="0">
                <a:latin typeface="Franklin Gothic Book" charset="0"/>
                <a:ea typeface="Franklin Gothic Book" charset="0"/>
                <a:cs typeface="Franklin Gothic Book" charset="0"/>
              </a:rPr>
              <a:t>baseline</a:t>
            </a:r>
            <a:r>
              <a:rPr lang="es-ES_tradnl" sz="1600" spc="25" dirty="0" smtClean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mr-IN" sz="1600" spc="25" dirty="0" smtClean="0">
                <a:latin typeface="Franklin Gothic Book" charset="0"/>
                <a:ea typeface="Franklin Gothic Book" charset="0"/>
                <a:cs typeface="Franklin Gothic Book" charset="0"/>
              </a:rPr>
              <a:t>–</a:t>
            </a:r>
            <a:r>
              <a:rPr lang="es-ES_tradnl" sz="1600" spc="25" dirty="0" smtClean="0">
                <a:latin typeface="Franklin Gothic Book" charset="0"/>
                <a:ea typeface="Franklin Gothic Book" charset="0"/>
                <a:cs typeface="Franklin Gothic Book" charset="0"/>
              </a:rPr>
              <a:t> 24 </a:t>
            </a:r>
            <a:r>
              <a:rPr lang="es-ES_tradnl" sz="1600" spc="25" dirty="0" err="1" smtClean="0">
                <a:latin typeface="Franklin Gothic Book" charset="0"/>
                <a:ea typeface="Franklin Gothic Book" charset="0"/>
                <a:cs typeface="Franklin Gothic Book" charset="0"/>
              </a:rPr>
              <a:t>weeks</a:t>
            </a:r>
            <a:r>
              <a:rPr lang="es-ES_tradnl" sz="1600" spc="25" dirty="0" smtClean="0">
                <a:latin typeface="Franklin Gothic Book" charset="0"/>
                <a:ea typeface="Franklin Gothic Book" charset="0"/>
                <a:cs typeface="Franklin Gothic Book" charset="0"/>
              </a:rPr>
              <a:t>)</a:t>
            </a:r>
            <a:endParaRPr lang="es-ES_tradnl" sz="1600" spc="25" dirty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marL="421226" marR="8473" lvl="1">
              <a:lnSpc>
                <a:spcPct val="110000"/>
              </a:lnSpc>
              <a:spcBef>
                <a:spcPts val="0"/>
              </a:spcBef>
            </a:pPr>
            <a:r>
              <a:rPr lang="es-ES_tradnl" sz="1600" spc="25" dirty="0">
                <a:latin typeface="Franklin Gothic Book" charset="0"/>
                <a:ea typeface="Franklin Gothic Book" charset="0"/>
                <a:cs typeface="Franklin Gothic Book" charset="0"/>
              </a:rPr>
              <a:t>socio-</a:t>
            </a:r>
            <a:r>
              <a:rPr lang="es-ES_tradnl" sz="1600" spc="25" dirty="0" err="1">
                <a:latin typeface="Franklin Gothic Book" charset="0"/>
                <a:ea typeface="Franklin Gothic Book" charset="0"/>
                <a:cs typeface="Franklin Gothic Book" charset="0"/>
              </a:rPr>
              <a:t>demographic</a:t>
            </a:r>
            <a:r>
              <a:rPr lang="es-ES_tradnl" sz="1600" spc="25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endParaRPr lang="es-ES_tradnl" sz="1600" spc="25" dirty="0" smtClean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marL="421226" marR="8473" lvl="1">
              <a:lnSpc>
                <a:spcPct val="110000"/>
              </a:lnSpc>
              <a:spcBef>
                <a:spcPts val="0"/>
              </a:spcBef>
            </a:pPr>
            <a:r>
              <a:rPr lang="es-ES_tradnl" sz="1600" spc="25" dirty="0" smtClean="0">
                <a:latin typeface="Franklin Gothic Book" charset="0"/>
                <a:ea typeface="Franklin Gothic Book" charset="0"/>
                <a:cs typeface="Franklin Gothic Book" charset="0"/>
              </a:rPr>
              <a:t>alcohol </a:t>
            </a:r>
            <a:r>
              <a:rPr lang="es-ES_tradnl" sz="1600" spc="25" dirty="0">
                <a:latin typeface="Franklin Gothic Book" charset="0"/>
                <a:ea typeface="Franklin Gothic Book" charset="0"/>
                <a:cs typeface="Franklin Gothic Book" charset="0"/>
              </a:rPr>
              <a:t>and </a:t>
            </a:r>
            <a:r>
              <a:rPr lang="es-ES_tradnl" sz="1600" spc="25" dirty="0" err="1">
                <a:latin typeface="Franklin Gothic Book" charset="0"/>
                <a:ea typeface="Franklin Gothic Book" charset="0"/>
                <a:cs typeface="Franklin Gothic Book" charset="0"/>
              </a:rPr>
              <a:t>drug</a:t>
            </a:r>
            <a:r>
              <a:rPr lang="es-ES_tradnl" sz="1600" spc="25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s-ES_tradnl" sz="1600" spc="25" dirty="0" smtClean="0">
                <a:latin typeface="Franklin Gothic Book" charset="0"/>
                <a:ea typeface="Franklin Gothic Book" charset="0"/>
                <a:cs typeface="Franklin Gothic Book" charset="0"/>
              </a:rPr>
              <a:t>use (AUDIT, DAST)</a:t>
            </a:r>
            <a:endParaRPr lang="es-ES_tradnl" sz="1600" spc="25" dirty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marL="421226" marR="8473" lvl="1">
              <a:lnSpc>
                <a:spcPct val="110000"/>
              </a:lnSpc>
              <a:spcBef>
                <a:spcPts val="0"/>
              </a:spcBef>
            </a:pPr>
            <a:r>
              <a:rPr lang="es-ES_tradnl" sz="1600" spc="25" dirty="0">
                <a:latin typeface="Franklin Gothic Book" charset="0"/>
                <a:ea typeface="Franklin Gothic Book" charset="0"/>
                <a:cs typeface="Franklin Gothic Book" charset="0"/>
              </a:rPr>
              <a:t>m</a:t>
            </a:r>
            <a:r>
              <a:rPr lang="es-ES_tradnl" sz="1600" spc="25" dirty="0" smtClean="0">
                <a:latin typeface="Franklin Gothic Book" charset="0"/>
                <a:ea typeface="Franklin Gothic Book" charset="0"/>
                <a:cs typeface="Franklin Gothic Book" charset="0"/>
              </a:rPr>
              <a:t>ental </a:t>
            </a:r>
            <a:r>
              <a:rPr lang="es-ES_tradnl" sz="1600" spc="25" dirty="0" err="1">
                <a:latin typeface="Franklin Gothic Book" charset="0"/>
                <a:ea typeface="Franklin Gothic Book" charset="0"/>
                <a:cs typeface="Franklin Gothic Book" charset="0"/>
              </a:rPr>
              <a:t>health</a:t>
            </a:r>
            <a:r>
              <a:rPr lang="es-ES_tradnl" sz="1600" spc="25" dirty="0">
                <a:latin typeface="Franklin Gothic Book" charset="0"/>
                <a:ea typeface="Franklin Gothic Book" charset="0"/>
                <a:cs typeface="Franklin Gothic Book" charset="0"/>
              </a:rPr>
              <a:t> (</a:t>
            </a:r>
            <a:r>
              <a:rPr lang="es-ES_tradnl" sz="1600" spc="25" dirty="0" err="1">
                <a:latin typeface="Franklin Gothic Book" charset="0"/>
                <a:ea typeface="Franklin Gothic Book" charset="0"/>
                <a:cs typeface="Franklin Gothic Book" charset="0"/>
              </a:rPr>
              <a:t>depression</a:t>
            </a:r>
            <a:r>
              <a:rPr lang="es-ES_tradnl" sz="1600" spc="25" dirty="0">
                <a:latin typeface="Franklin Gothic Book" charset="0"/>
                <a:ea typeface="Franklin Gothic Book" charset="0"/>
                <a:cs typeface="Franklin Gothic Book" charset="0"/>
              </a:rPr>
              <a:t>, </a:t>
            </a:r>
            <a:r>
              <a:rPr lang="es-ES_tradnl" sz="1600" spc="25" dirty="0" err="1">
                <a:latin typeface="Franklin Gothic Book" charset="0"/>
                <a:ea typeface="Franklin Gothic Book" charset="0"/>
                <a:cs typeface="Franklin Gothic Book" charset="0"/>
              </a:rPr>
              <a:t>anxiety</a:t>
            </a:r>
            <a:r>
              <a:rPr lang="es-ES_tradnl" sz="1600" spc="25" dirty="0">
                <a:latin typeface="Franklin Gothic Book" charset="0"/>
                <a:ea typeface="Franklin Gothic Book" charset="0"/>
                <a:cs typeface="Franklin Gothic Book" charset="0"/>
              </a:rPr>
              <a:t>, </a:t>
            </a:r>
            <a:r>
              <a:rPr lang="es-ES_tradnl" sz="1600" spc="25" dirty="0" err="1">
                <a:latin typeface="Franklin Gothic Book" charset="0"/>
                <a:ea typeface="Franklin Gothic Book" charset="0"/>
                <a:cs typeface="Franklin Gothic Book" charset="0"/>
              </a:rPr>
              <a:t>personality</a:t>
            </a:r>
            <a:r>
              <a:rPr lang="es-ES_tradnl" sz="1600" spc="25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s-ES_tradnl" sz="1600" spc="25" dirty="0" err="1">
                <a:latin typeface="Franklin Gothic Book" charset="0"/>
                <a:ea typeface="Franklin Gothic Book" charset="0"/>
                <a:cs typeface="Franklin Gothic Book" charset="0"/>
              </a:rPr>
              <a:t>traits</a:t>
            </a:r>
            <a:r>
              <a:rPr lang="es-ES_tradnl" sz="1600" spc="25" dirty="0">
                <a:latin typeface="Franklin Gothic Book" charset="0"/>
                <a:ea typeface="Franklin Gothic Book" charset="0"/>
                <a:cs typeface="Franklin Gothic Book" charset="0"/>
              </a:rPr>
              <a:t>)</a:t>
            </a:r>
          </a:p>
          <a:p>
            <a:pPr marL="421226" marR="8473" lvl="1">
              <a:lnSpc>
                <a:spcPct val="110000"/>
              </a:lnSpc>
              <a:spcBef>
                <a:spcPts val="0"/>
              </a:spcBef>
            </a:pPr>
            <a:r>
              <a:rPr lang="es-ES_tradnl" sz="1600" spc="25" dirty="0" err="1">
                <a:latin typeface="Franklin Gothic Book" charset="0"/>
                <a:ea typeface="Franklin Gothic Book" charset="0"/>
                <a:cs typeface="Franklin Gothic Book" charset="0"/>
              </a:rPr>
              <a:t>e</a:t>
            </a:r>
            <a:r>
              <a:rPr lang="es-ES_tradnl" sz="1600" spc="25" dirty="0" err="1" smtClean="0">
                <a:latin typeface="Franklin Gothic Book" charset="0"/>
                <a:ea typeface="Franklin Gothic Book" charset="0"/>
                <a:cs typeface="Franklin Gothic Book" charset="0"/>
              </a:rPr>
              <a:t>xperiences</a:t>
            </a:r>
            <a:r>
              <a:rPr lang="es-ES_tradnl" sz="1600" spc="25" dirty="0" smtClean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  <a:r>
              <a:rPr lang="es-ES_tradnl" sz="1600" spc="25" dirty="0">
                <a:latin typeface="Franklin Gothic Book" charset="0"/>
                <a:ea typeface="Franklin Gothic Book" charset="0"/>
                <a:cs typeface="Franklin Gothic Book" charset="0"/>
              </a:rPr>
              <a:t>of </a:t>
            </a:r>
            <a:r>
              <a:rPr lang="es-ES_tradnl" sz="1600" spc="25" dirty="0" err="1">
                <a:latin typeface="Franklin Gothic Book" charset="0"/>
                <a:ea typeface="Franklin Gothic Book" charset="0"/>
                <a:cs typeface="Franklin Gothic Book" charset="0"/>
              </a:rPr>
              <a:t>stigma</a:t>
            </a:r>
            <a:r>
              <a:rPr lang="es-ES_tradnl" sz="1600" spc="25" dirty="0">
                <a:latin typeface="Franklin Gothic Book" charset="0"/>
                <a:ea typeface="Franklin Gothic Book" charset="0"/>
                <a:cs typeface="Franklin Gothic Book" charset="0"/>
              </a:rPr>
              <a:t> and </a:t>
            </a:r>
            <a:r>
              <a:rPr lang="es-ES_tradnl" sz="1600" spc="25" dirty="0" err="1">
                <a:latin typeface="Franklin Gothic Book" charset="0"/>
                <a:ea typeface="Franklin Gothic Book" charset="0"/>
                <a:cs typeface="Franklin Gothic Book" charset="0"/>
              </a:rPr>
              <a:t>discrimination</a:t>
            </a:r>
            <a:endParaRPr lang="es-ES_tradnl" sz="1600" spc="25" dirty="0"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marL="421226" marR="8473" lvl="1">
              <a:lnSpc>
                <a:spcPct val="110000"/>
              </a:lnSpc>
              <a:spcBef>
                <a:spcPts val="0"/>
              </a:spcBef>
            </a:pPr>
            <a:r>
              <a:rPr lang="es-ES_tradnl" sz="1600" spc="25" dirty="0">
                <a:latin typeface="Franklin Gothic Book" charset="0"/>
                <a:ea typeface="Franklin Gothic Book" charset="0"/>
                <a:cs typeface="Franklin Gothic Book" charset="0"/>
              </a:rPr>
              <a:t>sexual </a:t>
            </a:r>
            <a:r>
              <a:rPr lang="es-ES_tradnl" sz="1600" spc="25" dirty="0" err="1">
                <a:latin typeface="Franklin Gothic Book" charset="0"/>
                <a:ea typeface="Franklin Gothic Book" charset="0"/>
                <a:cs typeface="Franklin Gothic Book" charset="0"/>
              </a:rPr>
              <a:t>behavior</a:t>
            </a:r>
            <a:r>
              <a:rPr lang="es-ES_tradnl" sz="1600" spc="25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40774" y="5214927"/>
            <a:ext cx="4766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SAMPLE</a:t>
            </a:r>
          </a:p>
          <a:p>
            <a:r>
              <a:rPr lang="en-US" sz="2000" dirty="0" smtClean="0">
                <a:latin typeface="Franklin Gothic Book" charset="0"/>
                <a:ea typeface="Franklin Gothic Book" charset="0"/>
                <a:cs typeface="Franklin Gothic Book" charset="0"/>
              </a:rPr>
              <a:t>61 TGW   -  Median </a:t>
            </a:r>
            <a:r>
              <a:rPr lang="en-US" sz="2000" dirty="0">
                <a:latin typeface="Franklin Gothic Book" charset="0"/>
                <a:ea typeface="Franklin Gothic Book" charset="0"/>
                <a:cs typeface="Franklin Gothic Book" charset="0"/>
              </a:rPr>
              <a:t>age: 28 </a:t>
            </a:r>
            <a:r>
              <a:rPr lang="en-US" sz="2000" dirty="0" smtClean="0">
                <a:latin typeface="Franklin Gothic Book" charset="0"/>
                <a:ea typeface="Franklin Gothic Book" charset="0"/>
                <a:cs typeface="Franklin Gothic Book" charset="0"/>
              </a:rPr>
              <a:t>(</a:t>
            </a:r>
            <a:r>
              <a:rPr lang="en-US" sz="2000" dirty="0">
                <a:latin typeface="Franklin Gothic Book" charset="0"/>
                <a:ea typeface="Franklin Gothic Book" charset="0"/>
                <a:cs typeface="Franklin Gothic Book" charset="0"/>
              </a:rPr>
              <a:t>IQR: 25-32)</a:t>
            </a:r>
          </a:p>
        </p:txBody>
      </p:sp>
      <p:grpSp>
        <p:nvGrpSpPr>
          <p:cNvPr id="5" name="Grupo 62"/>
          <p:cNvGrpSpPr/>
          <p:nvPr/>
        </p:nvGrpSpPr>
        <p:grpSpPr>
          <a:xfrm>
            <a:off x="16072962" y="17020986"/>
            <a:ext cx="14624732" cy="8736190"/>
            <a:chOff x="16072962" y="17020986"/>
            <a:chExt cx="14624732" cy="8736190"/>
          </a:xfrm>
        </p:grpSpPr>
        <p:graphicFrame>
          <p:nvGraphicFramePr>
            <p:cNvPr id="6" name="Gráfico 5"/>
            <p:cNvGraphicFramePr/>
            <p:nvPr>
              <p:extLst>
                <p:ext uri="{D42A27DB-BD31-4B8C-83A1-F6EECF244321}">
                  <p14:modId xmlns:p14="http://schemas.microsoft.com/office/powerpoint/2010/main" val="695495360"/>
                </p:ext>
              </p:extLst>
            </p:nvPr>
          </p:nvGraphicFramePr>
          <p:xfrm>
            <a:off x="16072962" y="17020986"/>
            <a:ext cx="14624732" cy="87361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CuadroTexto 6"/>
            <p:cNvSpPr txBox="1"/>
            <p:nvPr/>
          </p:nvSpPr>
          <p:spPr>
            <a:xfrm>
              <a:off x="19711336" y="1727560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19711336" y="1781916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19711336" y="1845226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19711336" y="1897360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19711336" y="1961029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19711336" y="2019314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19711336" y="20849062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1896474566"/>
              </p:ext>
            </p:extLst>
          </p:nvPr>
        </p:nvGraphicFramePr>
        <p:xfrm>
          <a:off x="16225362" y="17173386"/>
          <a:ext cx="14624732" cy="8736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734785018"/>
              </p:ext>
            </p:extLst>
          </p:nvPr>
        </p:nvGraphicFramePr>
        <p:xfrm>
          <a:off x="5886294" y="1893582"/>
          <a:ext cx="6221506" cy="427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6515558" y="1543142"/>
            <a:ext cx="5630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FF0000"/>
                </a:solidFill>
              </a:rPr>
              <a:t>FIGURE 1. </a:t>
            </a:r>
            <a:r>
              <a:rPr lang="es-ES_tradnl" b="1" dirty="0" err="1">
                <a:solidFill>
                  <a:srgbClr val="ED1C24"/>
                </a:solidFill>
              </a:rPr>
              <a:t>Sociodemographic</a:t>
            </a:r>
            <a:r>
              <a:rPr lang="es-ES_tradnl" b="1" dirty="0">
                <a:solidFill>
                  <a:srgbClr val="ED1C24"/>
                </a:solidFill>
              </a:rPr>
              <a:t> </a:t>
            </a:r>
            <a:r>
              <a:rPr lang="es-ES_tradnl" b="1" dirty="0" err="1">
                <a:solidFill>
                  <a:srgbClr val="ED1C24"/>
                </a:solidFill>
              </a:rPr>
              <a:t>characteristics</a:t>
            </a:r>
            <a:r>
              <a:rPr lang="es-ES_tradnl" b="1" dirty="0">
                <a:solidFill>
                  <a:srgbClr val="ED1C24"/>
                </a:solidFill>
              </a:rPr>
              <a:t> at </a:t>
            </a:r>
            <a:r>
              <a:rPr lang="es-ES_tradnl" b="1" dirty="0" err="1" smtClean="0">
                <a:solidFill>
                  <a:srgbClr val="ED1C24"/>
                </a:solidFill>
              </a:rPr>
              <a:t>baseline</a:t>
            </a:r>
            <a:endParaRPr lang="es-ES_tradnl" b="1" dirty="0">
              <a:solidFill>
                <a:srgbClr val="ED1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9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1880" y="298081"/>
            <a:ext cx="4968240" cy="1143000"/>
          </a:xfrm>
        </p:spPr>
        <p:txBody>
          <a:bodyPr/>
          <a:lstStyle/>
          <a:p>
            <a:r>
              <a:rPr lang="es-AR" dirty="0" smtClean="0"/>
              <a:t>RESULTS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34151" y="1441081"/>
            <a:ext cx="5155825" cy="46190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At 6 months</a:t>
            </a:r>
          </a:p>
          <a:p>
            <a:pPr marL="0" indent="0">
              <a:buNone/>
            </a:pPr>
            <a:endParaRPr lang="en-US" sz="1100" b="1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82</a:t>
            </a:r>
            <a:r>
              <a:rPr lang="en-US" sz="2200" dirty="0">
                <a:solidFill>
                  <a:schemeClr val="tx1"/>
                </a:solidFill>
              </a:rPr>
              <a:t>% (n=50) </a:t>
            </a:r>
            <a:r>
              <a:rPr lang="en-US" sz="2200" dirty="0" smtClean="0">
                <a:solidFill>
                  <a:schemeClr val="tx1"/>
                </a:solidFill>
              </a:rPr>
              <a:t>retained </a:t>
            </a:r>
            <a:r>
              <a:rPr lang="en-US" sz="2200" dirty="0">
                <a:solidFill>
                  <a:schemeClr val="tx1"/>
                </a:solidFill>
              </a:rPr>
              <a:t>in treatment </a:t>
            </a:r>
            <a:endParaRPr lang="en-US" sz="2200" dirty="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77.6</a:t>
            </a:r>
            <a:r>
              <a:rPr lang="en-US" sz="2200" dirty="0">
                <a:solidFill>
                  <a:schemeClr val="tx1"/>
                </a:solidFill>
              </a:rPr>
              <a:t>% </a:t>
            </a:r>
            <a:r>
              <a:rPr lang="en-US" sz="2200" dirty="0" smtClean="0">
                <a:solidFill>
                  <a:schemeClr val="tx1"/>
                </a:solidFill>
              </a:rPr>
              <a:t>(n= 39) </a:t>
            </a:r>
            <a:r>
              <a:rPr lang="en-US" sz="2200" dirty="0" err="1" smtClean="0">
                <a:solidFill>
                  <a:schemeClr val="tx1"/>
                </a:solidFill>
              </a:rPr>
              <a:t>virologically</a:t>
            </a:r>
            <a:r>
              <a:rPr lang="en-US" sz="2200" dirty="0" smtClean="0">
                <a:solidFill>
                  <a:schemeClr val="tx1"/>
                </a:solidFill>
              </a:rPr>
              <a:t> suppressed</a:t>
            </a:r>
            <a:endParaRPr lang="en-US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FACTORS ASSOCIATED WITH LOSS TO CARE</a:t>
            </a:r>
            <a:endParaRPr lang="en-US" sz="2000" dirty="0">
              <a:solidFill>
                <a:schemeClr val="tx1"/>
              </a:solidFill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Police </a:t>
            </a:r>
            <a:r>
              <a:rPr lang="en-US" sz="2000" dirty="0" smtClean="0">
                <a:solidFill>
                  <a:schemeClr val="tx1"/>
                </a:solidFill>
              </a:rPr>
              <a:t>harassment</a:t>
            </a:r>
          </a:p>
          <a:p>
            <a:pPr marL="0" indent="0" eaLnBrk="0" fontAlgn="base" hangingPunct="0">
              <a:spcBef>
                <a:spcPts val="600"/>
              </a:spcBef>
              <a:spcAft>
                <a:spcPct val="0"/>
              </a:spcAft>
              <a:buNone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     (</a:t>
            </a:r>
            <a:r>
              <a:rPr lang="en-US" sz="2000" dirty="0">
                <a:solidFill>
                  <a:schemeClr val="tx1"/>
                </a:solidFill>
              </a:rPr>
              <a:t>OR = 0.16, 95% CI 0.03-0.71)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Problems related to alcohol consumption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 eaLnBrk="0" fontAlgn="base" hangingPunct="0">
              <a:spcBef>
                <a:spcPts val="600"/>
              </a:spcBef>
              <a:spcAft>
                <a:spcPct val="0"/>
              </a:spcAft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   (t(46</a:t>
            </a:r>
            <a:r>
              <a:rPr lang="en-US" sz="2000" dirty="0">
                <a:solidFill>
                  <a:schemeClr val="tx1"/>
                </a:solidFill>
              </a:rPr>
              <a:t>) = - 2.43, p =. 019) 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Alcohol and drug consumption with sexual clients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 eaLnBrk="0" fontAlgn="base" hangingPunct="0">
              <a:spcBef>
                <a:spcPts val="600"/>
              </a:spcBef>
              <a:spcAft>
                <a:spcPct val="0"/>
              </a:spcAft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   (t(56</a:t>
            </a:r>
            <a:r>
              <a:rPr lang="en-US" sz="2000" dirty="0">
                <a:solidFill>
                  <a:schemeClr val="tx1"/>
                </a:solidFill>
              </a:rPr>
              <a:t>) = - 3.26, p = .002) </a:t>
            </a:r>
          </a:p>
        </p:txBody>
      </p:sp>
      <p:graphicFrame>
        <p:nvGraphicFramePr>
          <p:cNvPr id="5" name="Chart 45">
            <a:extLst>
              <a:ext uri="{FF2B5EF4-FFF2-40B4-BE49-F238E27FC236}">
                <a16:creationId xmlns:a16="http://schemas.microsoft.com/office/drawing/2014/main" id="{4C707359-F62E-4DB1-83F4-85FC8DBC83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128238"/>
              </p:ext>
            </p:extLst>
          </p:nvPr>
        </p:nvGraphicFramePr>
        <p:xfrm>
          <a:off x="197225" y="1990165"/>
          <a:ext cx="5630653" cy="3765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97224" y="1345038"/>
            <a:ext cx="5630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b="1" dirty="0">
                <a:solidFill>
                  <a:srgbClr val="FF0000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FIGURE </a:t>
            </a:r>
            <a:r>
              <a:rPr lang="es-ES_tradnl" b="1" dirty="0" smtClean="0">
                <a:solidFill>
                  <a:srgbClr val="FF0000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2. </a:t>
            </a:r>
            <a:r>
              <a:rPr lang="es-AR" dirty="0" smtClean="0">
                <a:solidFill>
                  <a:srgbClr val="FF0000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Experiences </a:t>
            </a:r>
            <a:r>
              <a:rPr lang="es-AR" dirty="0">
                <a:solidFill>
                  <a:srgbClr val="FF0000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of </a:t>
            </a:r>
            <a:r>
              <a:rPr lang="es-AR" dirty="0" smtClean="0">
                <a:solidFill>
                  <a:srgbClr val="FF0000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Gender Identity Stigma in </a:t>
            </a:r>
            <a:r>
              <a:rPr lang="es-AR" dirty="0">
                <a:solidFill>
                  <a:srgbClr val="FF0000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different </a:t>
            </a:r>
            <a:r>
              <a:rPr lang="es-AR" dirty="0" smtClean="0">
                <a:solidFill>
                  <a:srgbClr val="FF0000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settings (last year)</a:t>
            </a:r>
            <a:endParaRPr lang="es-AR" dirty="0">
              <a:solidFill>
                <a:srgbClr val="FF0000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0309410" y="6185647"/>
            <a:ext cx="1434353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TUPDD0106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06144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CONCLUSIONS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6520" y="1327998"/>
            <a:ext cx="6598021" cy="4811710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smtClean="0"/>
              <a:t>Retention </a:t>
            </a:r>
            <a:r>
              <a:rPr lang="en-US" sz="2400" b="1" dirty="0" smtClean="0"/>
              <a:t>can be improved by providing trans-competent </a:t>
            </a:r>
            <a:r>
              <a:rPr lang="en-US" sz="2400" b="1" dirty="0"/>
              <a:t>health </a:t>
            </a:r>
            <a:r>
              <a:rPr lang="en-US" sz="2400" b="1" dirty="0" smtClean="0"/>
              <a:t>care. </a:t>
            </a:r>
            <a:r>
              <a:rPr lang="en-US" sz="2400" dirty="0" smtClean="0"/>
              <a:t>This </a:t>
            </a:r>
            <a:r>
              <a:rPr lang="en-US" sz="2400" dirty="0"/>
              <a:t>may counteract the negative effect of previous </a:t>
            </a:r>
            <a:r>
              <a:rPr lang="en-US" sz="2400" dirty="0" smtClean="0"/>
              <a:t>experiences of discrimination</a:t>
            </a:r>
          </a:p>
          <a:p>
            <a:endParaRPr lang="en-US" sz="2400" dirty="0"/>
          </a:p>
          <a:p>
            <a:r>
              <a:rPr lang="en-US" sz="2400" b="1" dirty="0" smtClean="0"/>
              <a:t>Consider the environment </a:t>
            </a:r>
            <a:r>
              <a:rPr lang="en-US" sz="2400" dirty="0"/>
              <a:t>where TGW live, work and </a:t>
            </a:r>
            <a:r>
              <a:rPr lang="en-US" sz="2400" dirty="0" smtClean="0"/>
              <a:t>socialize, characterized by violence</a:t>
            </a:r>
            <a:r>
              <a:rPr lang="en-US" sz="2400" dirty="0"/>
              <a:t>, </a:t>
            </a:r>
            <a:r>
              <a:rPr lang="en-US" sz="2400" dirty="0" smtClean="0"/>
              <a:t>substance use and discrimination, that may hinder ART scale-up. 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dirty="0" smtClean="0"/>
              <a:t>Future interventions and clinical </a:t>
            </a:r>
            <a:r>
              <a:rPr lang="en-US" sz="2400" b="1" dirty="0"/>
              <a:t>research </a:t>
            </a:r>
            <a:r>
              <a:rPr lang="en-US" sz="2400" dirty="0" smtClean="0"/>
              <a:t>should </a:t>
            </a:r>
            <a:r>
              <a:rPr lang="en-US" sz="2400" dirty="0"/>
              <a:t>consider </a:t>
            </a:r>
            <a:r>
              <a:rPr lang="en-US" sz="2400" dirty="0" smtClean="0"/>
              <a:t>self-empowerment of the community, harm-reduction strategies and </a:t>
            </a:r>
            <a:r>
              <a:rPr lang="en-US" sz="2400" dirty="0"/>
              <a:t>address </a:t>
            </a:r>
            <a:r>
              <a:rPr lang="en-US" sz="2400" dirty="0" smtClean="0"/>
              <a:t>multilevel strategies in </a:t>
            </a:r>
            <a:r>
              <a:rPr lang="en-US" sz="2400" dirty="0"/>
              <a:t>order to improve </a:t>
            </a:r>
            <a:r>
              <a:rPr lang="en-US" sz="2400" dirty="0" smtClean="0"/>
              <a:t>TGW </a:t>
            </a:r>
            <a:r>
              <a:rPr lang="en-US" sz="2400" dirty="0"/>
              <a:t>retention in HIV </a:t>
            </a:r>
            <a:r>
              <a:rPr lang="en-US" sz="2400" dirty="0" smtClean="0"/>
              <a:t>care.</a:t>
            </a:r>
            <a:endParaRPr lang="en-US" sz="2400" dirty="0"/>
          </a:p>
          <a:p>
            <a:pPr marL="0" indent="0">
              <a:buNone/>
            </a:pPr>
            <a:endParaRPr lang="es-AR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249" y="1201266"/>
            <a:ext cx="5328805" cy="456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5471"/>
          <a:stretch/>
        </p:blipFill>
        <p:spPr>
          <a:xfrm rot="1184181">
            <a:off x="8259516" y="295441"/>
            <a:ext cx="3479307" cy="1943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6744">
            <a:off x="7844302" y="2104475"/>
            <a:ext cx="3958520" cy="19520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1" b="13034"/>
          <a:stretch/>
        </p:blipFill>
        <p:spPr>
          <a:xfrm rot="21129926">
            <a:off x="8072775" y="3937643"/>
            <a:ext cx="3785951" cy="1815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573396" y="815025"/>
            <a:ext cx="2961230" cy="589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8303B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Arial" pitchFamily="34" charset="0"/>
              </a:rPr>
              <a:t>Acknowledgments </a:t>
            </a:r>
            <a:endParaRPr kumimoji="0" lang="es-AR" sz="4000" b="1" i="0" u="none" strike="noStrike" kern="1200" cap="none" spc="0" normalizeH="0" baseline="0" noProof="0" dirty="0">
              <a:ln>
                <a:noFill/>
              </a:ln>
              <a:solidFill>
                <a:srgbClr val="E8303B"/>
              </a:solidFill>
              <a:effectLst/>
              <a:uLnTx/>
              <a:uFillTx/>
              <a:latin typeface="Franklin Gothic Book" panose="020B05030201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 bwMode="auto">
          <a:xfrm>
            <a:off x="4322888" y="1585125"/>
            <a:ext cx="3292440" cy="161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139700" algn="l" rtl="0" eaLnBrk="0" fontAlgn="base" hangingPunct="0">
              <a:spcBef>
                <a:spcPts val="640"/>
              </a:spcBef>
              <a:spcAft>
                <a:spcPct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 eaLnBrk="0" fontAlgn="base" hangingPunct="0">
              <a:spcBef>
                <a:spcPts val="560"/>
              </a:spcBef>
              <a:spcAft>
                <a:spcPct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 eaLnBrk="0" fontAlgn="base" hangingPunct="0">
              <a:spcBef>
                <a:spcPts val="480"/>
              </a:spcBef>
              <a:spcAft>
                <a:spcPct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03200" indent="0" algn="ctr" defTabSz="914400">
              <a:buNone/>
            </a:pPr>
            <a:r>
              <a:rPr lang="en-US" sz="2000" b="1" kern="0" dirty="0"/>
              <a:t>We would like to thank the representatives from trans organizations and the participants that made possible this </a:t>
            </a:r>
            <a:r>
              <a:rPr lang="en-US" sz="2000" b="1" kern="0"/>
              <a:t>study</a:t>
            </a:r>
            <a:r>
              <a:rPr lang="en-US" sz="2000" b="1" kern="0" smtClean="0"/>
              <a:t>.</a:t>
            </a:r>
            <a:endParaRPr lang="en-US" sz="2000" b="1" kern="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5"/>
          <a:stretch/>
        </p:blipFill>
        <p:spPr>
          <a:xfrm rot="20510733">
            <a:off x="163996" y="457162"/>
            <a:ext cx="3552297" cy="16202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agen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0" t="9454" r="4282" b="50340"/>
          <a:stretch>
            <a:fillRect/>
          </a:stretch>
        </p:blipFill>
        <p:spPr bwMode="auto">
          <a:xfrm rot="21428063">
            <a:off x="318881" y="1943113"/>
            <a:ext cx="3735857" cy="18442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20974">
            <a:off x="346323" y="3742963"/>
            <a:ext cx="3560789" cy="2205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F1A870B-DC2C-45D1-9079-4CBEF00A98C4}"/>
              </a:ext>
            </a:extLst>
          </p:cNvPr>
          <p:cNvSpPr/>
          <p:nvPr/>
        </p:nvSpPr>
        <p:spPr>
          <a:xfrm>
            <a:off x="3722417" y="4077924"/>
            <a:ext cx="4262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0" algn="ctr" defTabSz="914400">
              <a:buNone/>
            </a:pPr>
            <a:r>
              <a:rPr lang="en-US" b="1" spc="6" dirty="0">
                <a:latin typeface="Arial"/>
                <a:cs typeface="Arial"/>
              </a:rPr>
              <a:t>This study was supported by a grant from </a:t>
            </a:r>
            <a:r>
              <a:rPr lang="es-AR" b="1" spc="6" dirty="0" err="1">
                <a:latin typeface="Arial"/>
                <a:cs typeface="Arial"/>
              </a:rPr>
              <a:t>ViiV</a:t>
            </a:r>
            <a:r>
              <a:rPr lang="es-AR" b="1" spc="6" dirty="0">
                <a:latin typeface="Arial"/>
                <a:cs typeface="Arial"/>
              </a:rPr>
              <a:t> </a:t>
            </a:r>
            <a:r>
              <a:rPr lang="es-AR" b="1" spc="6" dirty="0" err="1">
                <a:latin typeface="Arial"/>
                <a:cs typeface="Arial"/>
              </a:rPr>
              <a:t>Healthcare</a:t>
            </a:r>
            <a:r>
              <a:rPr lang="es-AR" b="1" spc="6" dirty="0">
                <a:latin typeface="Arial"/>
                <a:cs typeface="Arial"/>
              </a:rPr>
              <a:t>, </a:t>
            </a:r>
          </a:p>
          <a:p>
            <a:pPr marL="203200" indent="0" algn="ctr" defTabSz="914400">
              <a:buNone/>
            </a:pPr>
            <a:r>
              <a:rPr lang="es-AR" b="1" spc="6" dirty="0">
                <a:latin typeface="Arial"/>
                <a:cs typeface="Arial"/>
              </a:rPr>
              <a:t>GSK 202037</a:t>
            </a:r>
            <a:endParaRPr lang="en-US" b="1" spc="6" dirty="0">
              <a:latin typeface="Arial"/>
              <a:cs typeface="Arial"/>
            </a:endParaRPr>
          </a:p>
          <a:p>
            <a:pPr marL="203200" indent="0" algn="ctr" defTabSz="914400">
              <a:buNone/>
            </a:pPr>
            <a:endParaRPr lang="es-AR" b="1" kern="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054416" y="5533606"/>
            <a:ext cx="4083168" cy="36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kern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r>
              <a:rPr lang="es-AR" b="1" kern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ines.aristegui@huesped.org.ar</a:t>
            </a:r>
            <a:endParaRPr lang="en-US" b="1" kern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212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18048</TotalTime>
  <Words>455</Words>
  <Application>Microsoft Office PowerPoint</Application>
  <PresentationFormat>Widescreen</PresentationFormat>
  <Paragraphs>79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Franklin Gothic Book</vt:lpstr>
      <vt:lpstr>Raleway</vt:lpstr>
      <vt:lpstr>AIDS 2016_Template</vt:lpstr>
      <vt:lpstr>PowerPoint Presentation</vt:lpstr>
      <vt:lpstr>Police harassment and alcohol and drug abuse is associated with poorer 6 months retention among transgender women starting ART in a clinical trial in Argentina</vt:lpstr>
      <vt:lpstr>Transgender women in Argentina</vt:lpstr>
      <vt:lpstr>METHODS</vt:lpstr>
      <vt:lpstr>RESULTS</vt:lpstr>
      <vt:lpstr>CONCLUSIONS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Media</cp:lastModifiedBy>
  <cp:revision>174</cp:revision>
  <cp:lastPrinted>2017-01-16T15:31:13Z</cp:lastPrinted>
  <dcterms:created xsi:type="dcterms:W3CDTF">2017-01-13T09:09:35Z</dcterms:created>
  <dcterms:modified xsi:type="dcterms:W3CDTF">2019-07-23T16:05:15Z</dcterms:modified>
</cp:coreProperties>
</file>